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Times New Roman Bold" charset="1" panose="02020803070505020304"/>
      <p:regular r:id="rId18"/>
    </p:embeddedFont>
    <p:embeddedFont>
      <p:font typeface="Times New Roman" charset="1" panose="020206030504050203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jpe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43000"/>
            <a:ext cx="16230600" cy="5045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6500" b="true">
                <a:solidFill>
                  <a:srgbClr val="EEEEE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TITLE:</a:t>
            </a:r>
          </a:p>
          <a:p>
            <a:pPr algn="l">
              <a:lnSpc>
                <a:spcPts val="2879"/>
              </a:lnSpc>
            </a:pPr>
          </a:p>
          <a:p>
            <a:pPr algn="l">
              <a:lnSpc>
                <a:spcPts val="4992"/>
              </a:lnSpc>
            </a:pPr>
            <a:r>
              <a:rPr lang="en-US" sz="5200" b="true">
                <a:solidFill>
                  <a:srgbClr val="EEEEE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SHOPPING LIST APPLICATION – BACKEND</a:t>
            </a:r>
          </a:p>
          <a:p>
            <a:pPr algn="l">
              <a:lnSpc>
                <a:spcPts val="6240"/>
              </a:lnSpc>
            </a:pPr>
          </a:p>
          <a:p>
            <a:pPr algn="l">
              <a:lnSpc>
                <a:spcPts val="6240"/>
              </a:lnSpc>
            </a:pPr>
            <a:r>
              <a:rPr lang="en-US" sz="6500" b="true">
                <a:solidFill>
                  <a:srgbClr val="EEEEE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SUBTITLE:</a:t>
            </a:r>
          </a:p>
          <a:p>
            <a:pPr algn="l">
              <a:lnSpc>
                <a:spcPts val="2879"/>
              </a:lnSpc>
            </a:pPr>
          </a:p>
          <a:p>
            <a:pPr algn="l">
              <a:lnSpc>
                <a:spcPts val="4992"/>
              </a:lnSpc>
            </a:pPr>
            <a:r>
              <a:rPr lang="en-US" sz="5200" b="true">
                <a:solidFill>
                  <a:srgbClr val="EEEEE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SPRING BOOT REST API WITH DOCKER &amp; RENDER DEPLOYMENT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444035"/>
            <a:ext cx="10578502" cy="819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5"/>
              </a:lnSpc>
            </a:pPr>
            <a:r>
              <a:rPr lang="en-US" sz="3130">
                <a:solidFill>
                  <a:srgbClr val="EEEEE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III-BCA </a:t>
            </a:r>
          </a:p>
          <a:p>
            <a:pPr algn="l">
              <a:lnSpc>
                <a:spcPts val="3005"/>
              </a:lnSpc>
            </a:pPr>
            <a:r>
              <a:rPr lang="en-US" sz="3130">
                <a:solidFill>
                  <a:srgbClr val="EEEEE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23SUCA50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7167" y="3352868"/>
            <a:ext cx="7931525" cy="6679574"/>
          </a:xfrm>
          <a:custGeom>
            <a:avLst/>
            <a:gdLst/>
            <a:ahLst/>
            <a:cxnLst/>
            <a:rect r="r" b="b" t="t" l="l"/>
            <a:pathLst>
              <a:path h="6679574" w="7931525">
                <a:moveTo>
                  <a:pt x="0" y="0"/>
                </a:moveTo>
                <a:lnTo>
                  <a:pt x="7931525" y="0"/>
                </a:lnTo>
                <a:lnTo>
                  <a:pt x="7931525" y="6679574"/>
                </a:lnTo>
                <a:lnTo>
                  <a:pt x="0" y="66795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003" r="-222742" b="-12851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92049" y="1893820"/>
            <a:ext cx="7102178" cy="10659929"/>
          </a:xfrm>
          <a:custGeom>
            <a:avLst/>
            <a:gdLst/>
            <a:ahLst/>
            <a:cxnLst/>
            <a:rect r="r" b="b" t="t" l="l"/>
            <a:pathLst>
              <a:path h="10659929" w="7102178">
                <a:moveTo>
                  <a:pt x="0" y="0"/>
                </a:moveTo>
                <a:lnTo>
                  <a:pt x="7102178" y="0"/>
                </a:lnTo>
                <a:lnTo>
                  <a:pt x="7102178" y="10659929"/>
                </a:lnTo>
                <a:lnTo>
                  <a:pt x="0" y="106599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52371" y="1001712"/>
            <a:ext cx="17021357" cy="2207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0"/>
              </a:lnSpc>
            </a:pPr>
            <a:r>
              <a:rPr lang="en-US" sz="5000" b="true">
                <a:solidFill>
                  <a:srgbClr val="EEEEE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Backend API Output:</a:t>
            </a:r>
          </a:p>
          <a:p>
            <a:pPr algn="l">
              <a:lnSpc>
                <a:spcPts val="3210"/>
              </a:lnSpc>
            </a:pPr>
          </a:p>
          <a:p>
            <a:pPr algn="l">
              <a:lnSpc>
                <a:spcPts val="4279"/>
              </a:lnSpc>
            </a:pPr>
            <a:r>
              <a:rPr lang="en-US" sz="3999" b="true">
                <a:solidFill>
                  <a:srgbClr val="EEEEE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Backend APIs were tested using browser/Postman and returned JSON responses.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3321" y="2911102"/>
            <a:ext cx="17021357" cy="6227183"/>
          </a:xfrm>
          <a:custGeom>
            <a:avLst/>
            <a:gdLst/>
            <a:ahLst/>
            <a:cxnLst/>
            <a:rect r="r" b="b" t="t" l="l"/>
            <a:pathLst>
              <a:path h="6227183" w="17021357">
                <a:moveTo>
                  <a:pt x="0" y="0"/>
                </a:moveTo>
                <a:lnTo>
                  <a:pt x="17021358" y="0"/>
                </a:lnTo>
                <a:lnTo>
                  <a:pt x="17021358" y="6227183"/>
                </a:lnTo>
                <a:lnTo>
                  <a:pt x="0" y="62271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7488" r="-861" b="-5482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33321" y="762321"/>
            <a:ext cx="17021357" cy="1664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49"/>
              </a:lnSpc>
            </a:pPr>
            <a:r>
              <a:rPr lang="en-US" sz="4999" b="true">
                <a:solidFill>
                  <a:srgbClr val="EEEEE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CI &amp; GitHub Integration:</a:t>
            </a:r>
          </a:p>
          <a:p>
            <a:pPr algn="l">
              <a:lnSpc>
                <a:spcPts val="3210"/>
              </a:lnSpc>
            </a:pPr>
          </a:p>
          <a:p>
            <a:pPr algn="l">
              <a:lnSpc>
                <a:spcPts val="4279"/>
              </a:lnSpc>
            </a:pPr>
            <a:r>
              <a:rPr lang="en-US" sz="3999" b="true">
                <a:solidFill>
                  <a:srgbClr val="EEEEE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GitHub Actions was used to automate backend builds and Sonar analysis.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2001530"/>
            <a:ext cx="8426795" cy="8965652"/>
          </a:xfrm>
          <a:custGeom>
            <a:avLst/>
            <a:gdLst/>
            <a:ahLst/>
            <a:cxnLst/>
            <a:rect r="r" b="b" t="t" l="l"/>
            <a:pathLst>
              <a:path h="8965652" w="8426795">
                <a:moveTo>
                  <a:pt x="0" y="0"/>
                </a:moveTo>
                <a:lnTo>
                  <a:pt x="8426795" y="0"/>
                </a:lnTo>
                <a:lnTo>
                  <a:pt x="8426795" y="8965652"/>
                </a:lnTo>
                <a:lnTo>
                  <a:pt x="0" y="89656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57275"/>
            <a:ext cx="17021357" cy="3293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0"/>
              </a:lnSpc>
            </a:pPr>
            <a:r>
              <a:rPr lang="en-US" sz="5000" b="true">
                <a:solidFill>
                  <a:srgbClr val="EEEEE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Challenges Faced:</a:t>
            </a:r>
          </a:p>
          <a:p>
            <a:pPr algn="l">
              <a:lnSpc>
                <a:spcPts val="3210"/>
              </a:lnSpc>
            </a:pPr>
          </a:p>
          <a:p>
            <a:pPr algn="l" marL="863599" indent="-431800" lvl="1">
              <a:lnSpc>
                <a:spcPts val="4279"/>
              </a:lnSpc>
              <a:buFont typeface="Arial"/>
              <a:buChar char="•"/>
            </a:pPr>
            <a:r>
              <a:rPr lang="en-US" b="true" sz="3999">
                <a:solidFill>
                  <a:srgbClr val="EEEEE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Docker build failures</a:t>
            </a:r>
          </a:p>
          <a:p>
            <a:pPr algn="l" marL="863599" indent="-431800" lvl="1">
              <a:lnSpc>
                <a:spcPts val="4279"/>
              </a:lnSpc>
              <a:buFont typeface="Arial"/>
              <a:buChar char="•"/>
            </a:pPr>
            <a:r>
              <a:rPr lang="en-US" b="true" sz="3999">
                <a:solidFill>
                  <a:srgbClr val="EEEEE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Missing JAR during deployment</a:t>
            </a:r>
          </a:p>
          <a:p>
            <a:pPr algn="l" marL="863599" indent="-431800" lvl="1">
              <a:lnSpc>
                <a:spcPts val="4279"/>
              </a:lnSpc>
              <a:buFont typeface="Arial"/>
              <a:buChar char="•"/>
            </a:pPr>
            <a:r>
              <a:rPr lang="en-US" b="true" sz="3999">
                <a:solidFill>
                  <a:srgbClr val="EEEEE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Render redeploy issues</a:t>
            </a:r>
          </a:p>
          <a:p>
            <a:pPr algn="l" marL="863599" indent="-431800" lvl="1">
              <a:lnSpc>
                <a:spcPts val="4279"/>
              </a:lnSpc>
              <a:buFont typeface="Arial"/>
              <a:buChar char="•"/>
            </a:pPr>
            <a:r>
              <a:rPr lang="en-US" b="true" sz="3999">
                <a:solidFill>
                  <a:srgbClr val="EEEEE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CORS configuration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57275"/>
            <a:ext cx="16673881" cy="4922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0"/>
              </a:lnSpc>
            </a:pPr>
            <a:r>
              <a:rPr lang="en-US" sz="5000" b="true">
                <a:solidFill>
                  <a:srgbClr val="EEEEE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Backend:</a:t>
            </a:r>
          </a:p>
          <a:p>
            <a:pPr algn="l">
              <a:lnSpc>
                <a:spcPts val="3210"/>
              </a:lnSpc>
            </a:pPr>
          </a:p>
          <a:p>
            <a:pPr algn="l">
              <a:lnSpc>
                <a:spcPts val="4279"/>
              </a:lnSpc>
            </a:pPr>
            <a:r>
              <a:rPr lang="en-US" sz="3999" b="true">
                <a:solidFill>
                  <a:srgbClr val="EEEEE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 project follows modern DevOps practices, including:</a:t>
            </a:r>
          </a:p>
          <a:p>
            <a:pPr algn="l" marL="863599" indent="-431800" lvl="1">
              <a:lnSpc>
                <a:spcPts val="4279"/>
              </a:lnSpc>
              <a:buFont typeface="Arial"/>
              <a:buChar char="•"/>
            </a:pPr>
            <a:r>
              <a:rPr lang="en-US" b="true" sz="3999">
                <a:solidFill>
                  <a:srgbClr val="EEEEE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Frontend and backend separation</a:t>
            </a:r>
          </a:p>
          <a:p>
            <a:pPr algn="l" marL="863599" indent="-431800" lvl="1">
              <a:lnSpc>
                <a:spcPts val="4279"/>
              </a:lnSpc>
              <a:buFont typeface="Arial"/>
              <a:buChar char="•"/>
            </a:pPr>
            <a:r>
              <a:rPr lang="en-US" b="true" sz="3999">
                <a:solidFill>
                  <a:srgbClr val="EEEEE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REST API communication</a:t>
            </a:r>
          </a:p>
          <a:p>
            <a:pPr algn="l" marL="863599" indent="-431800" lvl="1">
              <a:lnSpc>
                <a:spcPts val="4279"/>
              </a:lnSpc>
              <a:buFont typeface="Arial"/>
              <a:buChar char="•"/>
            </a:pPr>
            <a:r>
              <a:rPr lang="en-US" b="true" sz="3999">
                <a:solidFill>
                  <a:srgbClr val="EEEEE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Dockerization</a:t>
            </a:r>
          </a:p>
          <a:p>
            <a:pPr algn="l" marL="863599" indent="-431800" lvl="1">
              <a:lnSpc>
                <a:spcPts val="4279"/>
              </a:lnSpc>
              <a:buFont typeface="Arial"/>
              <a:buChar char="•"/>
            </a:pPr>
            <a:r>
              <a:rPr lang="en-US" b="true" sz="3999">
                <a:solidFill>
                  <a:srgbClr val="EEEEE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CI/CD using GitHub Actions</a:t>
            </a:r>
          </a:p>
          <a:p>
            <a:pPr algn="l" marL="863599" indent="-431800" lvl="1">
              <a:lnSpc>
                <a:spcPts val="4279"/>
              </a:lnSpc>
              <a:buFont typeface="Arial"/>
              <a:buChar char="•"/>
            </a:pPr>
            <a:r>
              <a:rPr lang="en-US" b="true" sz="3999">
                <a:solidFill>
                  <a:srgbClr val="EEEEE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Code quality analysis using Sonar</a:t>
            </a:r>
          </a:p>
          <a:p>
            <a:pPr algn="l" marL="863599" indent="-431800" lvl="1">
              <a:lnSpc>
                <a:spcPts val="4279"/>
              </a:lnSpc>
              <a:buFont typeface="Arial"/>
              <a:buChar char="•"/>
            </a:pPr>
            <a:r>
              <a:rPr lang="en-US" b="true" sz="3999">
                <a:solidFill>
                  <a:srgbClr val="EEEEE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Cloud deployment using Vercel (frontend) and Render (backend)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2" r="0" b="-182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04816" y="2925217"/>
            <a:ext cx="7812031" cy="7812031"/>
          </a:xfrm>
          <a:custGeom>
            <a:avLst/>
            <a:gdLst/>
            <a:ahLst/>
            <a:cxnLst/>
            <a:rect r="r" b="b" t="t" l="l"/>
            <a:pathLst>
              <a:path h="7812031" w="7812031">
                <a:moveTo>
                  <a:pt x="0" y="0"/>
                </a:moveTo>
                <a:lnTo>
                  <a:pt x="7812031" y="0"/>
                </a:lnTo>
                <a:lnTo>
                  <a:pt x="7812031" y="7812031"/>
                </a:lnTo>
                <a:lnTo>
                  <a:pt x="0" y="78120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09650" y="1057275"/>
            <a:ext cx="16673881" cy="3293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0"/>
              </a:lnSpc>
            </a:pPr>
            <a:r>
              <a:rPr lang="en-US" sz="5000" b="true">
                <a:solidFill>
                  <a:srgbClr val="EEEEE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How the Project Works (Flow):</a:t>
            </a:r>
          </a:p>
          <a:p>
            <a:pPr algn="l">
              <a:lnSpc>
                <a:spcPts val="3210"/>
              </a:lnSpc>
            </a:pPr>
          </a:p>
          <a:p>
            <a:pPr algn="l" marL="863599" indent="-431800" lvl="1">
              <a:lnSpc>
                <a:spcPts val="4279"/>
              </a:lnSpc>
              <a:buFont typeface="Arial"/>
              <a:buChar char="•"/>
            </a:pPr>
            <a:r>
              <a:rPr lang="en-US" b="true" sz="3999">
                <a:solidFill>
                  <a:srgbClr val="EEEEE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Backend (Spring Boot)</a:t>
            </a:r>
          </a:p>
          <a:p>
            <a:pPr algn="l" marL="863599" indent="-431800" lvl="1">
              <a:lnSpc>
                <a:spcPts val="4279"/>
              </a:lnSpc>
              <a:buFont typeface="Arial"/>
              <a:buChar char="•"/>
            </a:pPr>
            <a:r>
              <a:rPr lang="en-US" b="true" sz="3999">
                <a:solidFill>
                  <a:srgbClr val="EEEEE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Exposes REST APIs (/api/items)</a:t>
            </a:r>
          </a:p>
          <a:p>
            <a:pPr algn="l" marL="863599" indent="-431800" lvl="1">
              <a:lnSpc>
                <a:spcPts val="4279"/>
              </a:lnSpc>
              <a:buFont typeface="Arial"/>
              <a:buChar char="•"/>
            </a:pPr>
            <a:r>
              <a:rPr lang="en-US" b="true" sz="3999">
                <a:solidFill>
                  <a:srgbClr val="EEEEE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Stores shopping tems in H2 in-memory database</a:t>
            </a:r>
          </a:p>
          <a:p>
            <a:pPr algn="l" marL="863599" indent="-431800" lvl="1">
              <a:lnSpc>
                <a:spcPts val="4279"/>
              </a:lnSpc>
              <a:buFont typeface="Arial"/>
              <a:buChar char="•"/>
            </a:pPr>
            <a:r>
              <a:rPr lang="en-US" b="true" sz="3999">
                <a:solidFill>
                  <a:srgbClr val="EEEEE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Handles CRUD operations (Create, Read, Update, Delete)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57275"/>
            <a:ext cx="16673881" cy="7094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0"/>
              </a:lnSpc>
            </a:pPr>
            <a:r>
              <a:rPr lang="en-US" sz="5000" b="true">
                <a:solidFill>
                  <a:srgbClr val="EEEEE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Backend Description (Spring Boot)</a:t>
            </a:r>
          </a:p>
          <a:p>
            <a:pPr algn="l">
              <a:lnSpc>
                <a:spcPts val="3210"/>
              </a:lnSpc>
            </a:pPr>
          </a:p>
          <a:p>
            <a:pPr algn="l" marL="863599" indent="-431800" lvl="1">
              <a:lnSpc>
                <a:spcPts val="4279"/>
              </a:lnSpc>
              <a:buFont typeface="Arial"/>
              <a:buChar char="•"/>
            </a:pPr>
            <a:r>
              <a:rPr lang="en-US" b="true" sz="3999">
                <a:solidFill>
                  <a:srgbClr val="EEEEE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Built using Spring Boot</a:t>
            </a:r>
          </a:p>
          <a:p>
            <a:pPr algn="l" marL="863599" indent="-431800" lvl="1">
              <a:lnSpc>
                <a:spcPts val="4279"/>
              </a:lnSpc>
              <a:buFont typeface="Arial"/>
              <a:buChar char="•"/>
            </a:pPr>
            <a:r>
              <a:rPr lang="en-US" b="true" sz="3999">
                <a:solidFill>
                  <a:srgbClr val="EEEEE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RESTful API design</a:t>
            </a:r>
          </a:p>
          <a:p>
            <a:pPr algn="l" marL="863599" indent="-431800" lvl="1">
              <a:lnSpc>
                <a:spcPts val="4279"/>
              </a:lnSpc>
              <a:buFont typeface="Arial"/>
              <a:buChar char="•"/>
            </a:pPr>
            <a:r>
              <a:rPr lang="en-US" b="true" sz="3999">
                <a:solidFill>
                  <a:srgbClr val="EEEEE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Uses Spring Data JPA</a:t>
            </a:r>
          </a:p>
          <a:p>
            <a:pPr algn="l" marL="863599" indent="-431800" lvl="1">
              <a:lnSpc>
                <a:spcPts val="4279"/>
              </a:lnSpc>
              <a:buFont typeface="Arial"/>
              <a:buChar char="•"/>
            </a:pPr>
            <a:r>
              <a:rPr lang="en-US" b="true" sz="3999">
                <a:solidFill>
                  <a:srgbClr val="EEEEE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H2 in-memory database</a:t>
            </a:r>
          </a:p>
          <a:p>
            <a:pPr algn="l" marL="863599" indent="-431800" lvl="1">
              <a:lnSpc>
                <a:spcPts val="4279"/>
              </a:lnSpc>
              <a:buFont typeface="Arial"/>
              <a:buChar char="•"/>
            </a:pPr>
            <a:r>
              <a:rPr lang="en-US" b="true" sz="3999">
                <a:solidFill>
                  <a:srgbClr val="EEEEE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Dockerized for cloud deployment</a:t>
            </a:r>
          </a:p>
          <a:p>
            <a:pPr algn="l" marL="863599" indent="-431800" lvl="1">
              <a:lnSpc>
                <a:spcPts val="4279"/>
              </a:lnSpc>
              <a:buFont typeface="Arial"/>
              <a:buChar char="•"/>
            </a:pPr>
            <a:r>
              <a:rPr lang="en-US" b="true" sz="3999">
                <a:solidFill>
                  <a:srgbClr val="EEEEE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Backend Features</a:t>
            </a:r>
          </a:p>
          <a:p>
            <a:pPr algn="l" marL="863599" indent="-431800" lvl="1">
              <a:lnSpc>
                <a:spcPts val="4279"/>
              </a:lnSpc>
              <a:buFont typeface="Arial"/>
              <a:buChar char="•"/>
            </a:pPr>
            <a:r>
              <a:rPr lang="en-US" b="true" sz="3999">
                <a:solidFill>
                  <a:srgbClr val="EEEEE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POST /api/items → Add item</a:t>
            </a:r>
          </a:p>
          <a:p>
            <a:pPr algn="l" marL="863599" indent="-431800" lvl="1">
              <a:lnSpc>
                <a:spcPts val="4279"/>
              </a:lnSpc>
              <a:buFont typeface="Arial"/>
              <a:buChar char="•"/>
            </a:pPr>
            <a:r>
              <a:rPr lang="en-US" b="true" sz="3999">
                <a:solidFill>
                  <a:srgbClr val="EEEEE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GET /api/items → Get all items</a:t>
            </a:r>
          </a:p>
          <a:p>
            <a:pPr algn="l" marL="863599" indent="-431800" lvl="1">
              <a:lnSpc>
                <a:spcPts val="4279"/>
              </a:lnSpc>
              <a:buFont typeface="Arial"/>
              <a:buChar char="•"/>
            </a:pPr>
            <a:r>
              <a:rPr lang="en-US" b="true" sz="3999">
                <a:solidFill>
                  <a:srgbClr val="EEEEE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PUT /api/items/{id} → Update item</a:t>
            </a:r>
          </a:p>
          <a:p>
            <a:pPr algn="l" marL="863599" indent="-431800" lvl="1">
              <a:lnSpc>
                <a:spcPts val="4279"/>
              </a:lnSpc>
              <a:buFont typeface="Arial"/>
              <a:buChar char="•"/>
            </a:pPr>
            <a:r>
              <a:rPr lang="en-US" b="true" sz="3999">
                <a:solidFill>
                  <a:srgbClr val="EEEEE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DELETE /api/items/{id} → Delete item</a:t>
            </a:r>
          </a:p>
          <a:p>
            <a:pPr algn="l" marL="863599" indent="-431800" lvl="1">
              <a:lnSpc>
                <a:spcPts val="4279"/>
              </a:lnSpc>
              <a:buFont typeface="Arial"/>
              <a:buChar char="•"/>
            </a:pPr>
            <a:r>
              <a:rPr lang="en-US" b="true" sz="3999">
                <a:solidFill>
                  <a:srgbClr val="EEEEE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DELETE /api/items → Delete all items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018736" y="2023218"/>
            <a:ext cx="6240564" cy="6240564"/>
          </a:xfrm>
          <a:custGeom>
            <a:avLst/>
            <a:gdLst/>
            <a:ahLst/>
            <a:cxnLst/>
            <a:rect r="r" b="b" t="t" l="l"/>
            <a:pathLst>
              <a:path h="6240564" w="6240564">
                <a:moveTo>
                  <a:pt x="0" y="0"/>
                </a:moveTo>
                <a:lnTo>
                  <a:pt x="6240564" y="0"/>
                </a:lnTo>
                <a:lnTo>
                  <a:pt x="6240564" y="6240564"/>
                </a:lnTo>
                <a:lnTo>
                  <a:pt x="0" y="62405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61644" y="2916882"/>
            <a:ext cx="6664282" cy="7012828"/>
          </a:xfrm>
          <a:custGeom>
            <a:avLst/>
            <a:gdLst/>
            <a:ahLst/>
            <a:cxnLst/>
            <a:rect r="r" b="b" t="t" l="l"/>
            <a:pathLst>
              <a:path h="7012828" w="6664282">
                <a:moveTo>
                  <a:pt x="0" y="0"/>
                </a:moveTo>
                <a:lnTo>
                  <a:pt x="6664282" y="0"/>
                </a:lnTo>
                <a:lnTo>
                  <a:pt x="6664282" y="7012828"/>
                </a:lnTo>
                <a:lnTo>
                  <a:pt x="0" y="70128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3605" t="-25629" r="-66749" b="-2306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56844" y="476250"/>
            <a:ext cx="16673881" cy="2750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49"/>
              </a:lnSpc>
            </a:pPr>
            <a:r>
              <a:rPr lang="en-US" sz="4999" b="true">
                <a:solidFill>
                  <a:srgbClr val="EEEEE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FOLDER STRUCTUTRE:</a:t>
            </a:r>
          </a:p>
          <a:p>
            <a:pPr algn="l">
              <a:lnSpc>
                <a:spcPts val="3210"/>
              </a:lnSpc>
            </a:pPr>
          </a:p>
          <a:p>
            <a:pPr algn="l">
              <a:lnSpc>
                <a:spcPts val="4279"/>
              </a:lnSpc>
            </a:pPr>
            <a:r>
              <a:rPr lang="en-US" sz="3999" b="true">
                <a:solidFill>
                  <a:srgbClr val="EEEEE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 backend of the Shopping List Application is developed using Spring Boot. It exposes REST APIs to perform CRUD operations and manages application data.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63659" y="2921723"/>
            <a:ext cx="9192737" cy="7018793"/>
          </a:xfrm>
          <a:custGeom>
            <a:avLst/>
            <a:gdLst/>
            <a:ahLst/>
            <a:cxnLst/>
            <a:rect r="r" b="b" t="t" l="l"/>
            <a:pathLst>
              <a:path h="7018793" w="9192737">
                <a:moveTo>
                  <a:pt x="0" y="0"/>
                </a:moveTo>
                <a:lnTo>
                  <a:pt x="9192737" y="0"/>
                </a:lnTo>
                <a:lnTo>
                  <a:pt x="9192737" y="7018794"/>
                </a:lnTo>
                <a:lnTo>
                  <a:pt x="0" y="7018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1327" t="-19087" r="-84584" b="-10676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23087" y="506011"/>
            <a:ext cx="16673881" cy="2207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0"/>
              </a:lnSpc>
            </a:pPr>
            <a:r>
              <a:rPr lang="en-US" sz="5000" b="true">
                <a:solidFill>
                  <a:srgbClr val="EEEEE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</a:t>
            </a:r>
            <a:r>
              <a:rPr lang="en-US" sz="5000" b="true">
                <a:solidFill>
                  <a:srgbClr val="EEEEE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atabase Configuration:</a:t>
            </a:r>
          </a:p>
          <a:p>
            <a:pPr algn="l">
              <a:lnSpc>
                <a:spcPts val="3210"/>
              </a:lnSpc>
            </a:pPr>
          </a:p>
          <a:p>
            <a:pPr algn="l">
              <a:lnSpc>
                <a:spcPts val="4280"/>
              </a:lnSpc>
            </a:pPr>
            <a:r>
              <a:rPr lang="en-US" sz="4000" b="true">
                <a:solidFill>
                  <a:srgbClr val="EEEEE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An H2 in-memory database is used for data persistence. JPA automatically manages table creation and updates.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01469" y="2739583"/>
            <a:ext cx="12924116" cy="7341729"/>
          </a:xfrm>
          <a:custGeom>
            <a:avLst/>
            <a:gdLst/>
            <a:ahLst/>
            <a:cxnLst/>
            <a:rect r="r" b="b" t="t" l="l"/>
            <a:pathLst>
              <a:path h="7341729" w="12924116">
                <a:moveTo>
                  <a:pt x="0" y="0"/>
                </a:moveTo>
                <a:lnTo>
                  <a:pt x="12924116" y="0"/>
                </a:lnTo>
                <a:lnTo>
                  <a:pt x="12924116" y="7341729"/>
                </a:lnTo>
                <a:lnTo>
                  <a:pt x="0" y="73417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062" r="-1380" b="-647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2848" y="535772"/>
            <a:ext cx="17021357" cy="2007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0"/>
              </a:lnSpc>
            </a:pPr>
            <a:r>
              <a:rPr lang="en-US" sz="5000" b="true">
                <a:solidFill>
                  <a:srgbClr val="EEEEE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Sonar Analysis – Backend:</a:t>
            </a:r>
          </a:p>
          <a:p>
            <a:pPr algn="l">
              <a:lnSpc>
                <a:spcPts val="1605"/>
              </a:lnSpc>
            </a:pPr>
          </a:p>
          <a:p>
            <a:pPr algn="l">
              <a:lnSpc>
                <a:spcPts val="4280"/>
              </a:lnSpc>
            </a:pPr>
            <a:r>
              <a:rPr lang="en-US" sz="4000" b="true">
                <a:solidFill>
                  <a:srgbClr val="EEEEE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SonarQube analysis was performed on backend code to measure code quality, reliability, and maintainability.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34541" y="3078037"/>
            <a:ext cx="13362771" cy="6816234"/>
          </a:xfrm>
          <a:custGeom>
            <a:avLst/>
            <a:gdLst/>
            <a:ahLst/>
            <a:cxnLst/>
            <a:rect r="r" b="b" t="t" l="l"/>
            <a:pathLst>
              <a:path h="6816234" w="13362771">
                <a:moveTo>
                  <a:pt x="0" y="0"/>
                </a:moveTo>
                <a:lnTo>
                  <a:pt x="13362772" y="0"/>
                </a:lnTo>
                <a:lnTo>
                  <a:pt x="13362772" y="6816234"/>
                </a:lnTo>
                <a:lnTo>
                  <a:pt x="0" y="68162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350" r="0" b="-1417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5248" y="688172"/>
            <a:ext cx="17021357" cy="216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0"/>
              </a:lnSpc>
            </a:pPr>
            <a:r>
              <a:rPr lang="en-US" sz="5000" b="true">
                <a:solidFill>
                  <a:srgbClr val="EEEEE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Docke</a:t>
            </a:r>
            <a:r>
              <a:rPr lang="en-US" sz="5000" b="true">
                <a:solidFill>
                  <a:srgbClr val="EEEEE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 Image Build:</a:t>
            </a:r>
          </a:p>
          <a:p>
            <a:pPr algn="l">
              <a:lnSpc>
                <a:spcPts val="3210"/>
              </a:lnSpc>
            </a:pPr>
          </a:p>
          <a:p>
            <a:pPr algn="l">
              <a:lnSpc>
                <a:spcPts val="4173"/>
              </a:lnSpc>
            </a:pPr>
            <a:r>
              <a:rPr lang="en-US" sz="3900" b="true">
                <a:solidFill>
                  <a:srgbClr val="EEEEE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 backend application was containerized using Docker. A Dockerfile was used to package the application into an image.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70517" y="2429296"/>
            <a:ext cx="12880266" cy="7304408"/>
          </a:xfrm>
          <a:custGeom>
            <a:avLst/>
            <a:gdLst/>
            <a:ahLst/>
            <a:cxnLst/>
            <a:rect r="r" b="b" t="t" l="l"/>
            <a:pathLst>
              <a:path h="7304408" w="12880266">
                <a:moveTo>
                  <a:pt x="0" y="0"/>
                </a:moveTo>
                <a:lnTo>
                  <a:pt x="12880266" y="0"/>
                </a:lnTo>
                <a:lnTo>
                  <a:pt x="12880266" y="7304409"/>
                </a:lnTo>
                <a:lnTo>
                  <a:pt x="0" y="73044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779" r="0" b="-543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9971" y="373062"/>
            <a:ext cx="17021357" cy="1664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0"/>
              </a:lnSpc>
            </a:pPr>
            <a:r>
              <a:rPr lang="en-US" sz="5000" b="true">
                <a:solidFill>
                  <a:srgbClr val="EEEEE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</a:t>
            </a:r>
            <a:r>
              <a:rPr lang="en-US" sz="5000" b="true">
                <a:solidFill>
                  <a:srgbClr val="EEEEE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ackend Deployment – Render:</a:t>
            </a:r>
          </a:p>
          <a:p>
            <a:pPr algn="l">
              <a:lnSpc>
                <a:spcPts val="3210"/>
              </a:lnSpc>
            </a:pPr>
          </a:p>
          <a:p>
            <a:pPr algn="l">
              <a:lnSpc>
                <a:spcPts val="4279"/>
              </a:lnSpc>
            </a:pPr>
            <a:r>
              <a:rPr lang="en-US" sz="3999" b="true">
                <a:solidFill>
                  <a:srgbClr val="EEEEEE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 Dockerized backend was deployed on Render as a Web Service.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DAHAskRhJvg</dc:identifier>
  <dcterms:modified xsi:type="dcterms:W3CDTF">2011-08-01T06:04:30Z</dcterms:modified>
  <cp:revision>1</cp:revision>
  <dc:title>title:</dc:title>
</cp:coreProperties>
</file>